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3" pos="720" userDrawn="1">
          <p15:clr>
            <a:srgbClr val="A4A3A4"/>
          </p15:clr>
        </p15:guide>
        <p15:guide id="4" pos="20016" userDrawn="1">
          <p15:clr>
            <a:srgbClr val="A4A3A4"/>
          </p15:clr>
        </p15:guide>
        <p15:guide id="5" orient="horz" pos="13104" userDrawn="1">
          <p15:clr>
            <a:srgbClr val="A4A3A4"/>
          </p15:clr>
        </p15:guide>
        <p15:guide id="6" pos="5112" userDrawn="1">
          <p15:clr>
            <a:srgbClr val="A4A3A4"/>
          </p15:clr>
        </p15:guide>
        <p15:guide id="7" pos="5688" userDrawn="1">
          <p15:clr>
            <a:srgbClr val="A4A3A4"/>
          </p15:clr>
        </p15:guide>
        <p15:guide id="8" pos="10080" userDrawn="1">
          <p15:clr>
            <a:srgbClr val="A4A3A4"/>
          </p15:clr>
        </p15:guide>
        <p15:guide id="9" pos="10656" userDrawn="1">
          <p15:clr>
            <a:srgbClr val="A4A3A4"/>
          </p15:clr>
        </p15:guide>
        <p15:guide id="10" pos="15048" userDrawn="1">
          <p15:clr>
            <a:srgbClr val="A4A3A4"/>
          </p15:clr>
        </p15:guide>
        <p15:guide id="11" pos="1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/>
    <p:restoredTop sz="86420"/>
  </p:normalViewPr>
  <p:slideViewPr>
    <p:cSldViewPr snapToGrid="0" snapToObjects="1" showGuides="1">
      <p:cViewPr varScale="1">
        <p:scale>
          <a:sx n="30" d="100"/>
          <a:sy n="30" d="100"/>
        </p:scale>
        <p:origin x="198" y="810"/>
      </p:cViewPr>
      <p:guideLst>
        <p:guide orient="horz" pos="720"/>
        <p:guide pos="720"/>
        <p:guide pos="20016"/>
        <p:guide orient="horz" pos="13104"/>
        <p:guide pos="5112"/>
        <p:guide pos="5688"/>
        <p:guide pos="10080"/>
        <p:guide pos="10656"/>
        <p:guide pos="15048"/>
        <p:guide pos="15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03599-DED0-DE42-AD67-3CA38BBF31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70B32-37FE-0348-888E-513AB9E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3-us-west-2.amazonaws.com/uw-s3-cdn/wp-content/uploads/sites/98/2014/09/24111419/Encode-Sans.zip" TargetMode="External"/><Relationship Id="rId7" Type="http://schemas.openxmlformats.org/officeDocument/2006/relationships/hyperlink" Target="https://s3-us-west-2.amazonaws.com/uw-s3-cdn/wp-content/uploads/sites/98/2014/09/24111414/Open-Sans-Family.zi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s3-us-west-2.amazonaws.com/uw-s3-cdn/wp-content/uploads/sites/98/2014/09/24111421/Open-Sans.zip" TargetMode="External"/><Relationship Id="rId5" Type="http://schemas.openxmlformats.org/officeDocument/2006/relationships/hyperlink" Target="https://s3-us-west-2.amazonaws.com/uw-s3-cdn/wp-content/uploads/sites/98/2014/09/24110928/UniSans.zip" TargetMode="External"/><Relationship Id="rId4" Type="http://schemas.openxmlformats.org/officeDocument/2006/relationships/hyperlink" Target="https://s3-us-west-2.amazonaws.com/uw-s3-cdn/wp-content/uploads/sites/98/2014/09/24111417/Encode-Sans-Family.zi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banner must remain the same. </a:t>
            </a:r>
          </a:p>
          <a:p>
            <a:r>
              <a:rPr lang="en-US" dirty="0"/>
              <a:t>Feel free to customize to your needs.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Must download all fonts: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Encode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Encode Sans Family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Uni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Open Sans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Open Sans Family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(.zip)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70B32-37FE-0348-888E-513AB9E896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7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7957"/>
            <a:ext cx="32918400" cy="4817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FB3099-BC97-1C4D-A1D9-DB09037AB4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21677" t="16056" b="6153"/>
          <a:stretch/>
        </p:blipFill>
        <p:spPr>
          <a:xfrm>
            <a:off x="0" y="7957"/>
            <a:ext cx="9882377" cy="4817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82789"/>
            <a:ext cx="27980640" cy="1706882"/>
          </a:xfrm>
        </p:spPr>
        <p:txBody>
          <a:bodyPr anchor="b">
            <a:normAutofit/>
          </a:bodyPr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Eating Disorders Among LGBTQ Individuals &amp; Case Report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9576" y="3948869"/>
            <a:ext cx="2092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Diana Aguilera, UW Nutritional Sciences Program, MS Nutrition Student &amp; Dietetic Intern</a:t>
            </a:r>
          </a:p>
          <a:p>
            <a:endParaRPr lang="en-US" sz="3000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9576" y="5412660"/>
            <a:ext cx="6956551" cy="1611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Uni Sans Book" charset="0"/>
                <a:ea typeface="Uni Sans Book" charset="0"/>
                <a:cs typeface="Uni Sans Book" charset="0"/>
              </a:rPr>
              <a:t>Introduction to Eating Disorders</a:t>
            </a:r>
          </a:p>
          <a:p>
            <a:endParaRPr lang="en-US" sz="3300" dirty="0">
              <a:latin typeface="Uni Sans Book" charset="0"/>
              <a:ea typeface="Uni Sans Book" charset="0"/>
              <a:cs typeface="Uni Sans Book" charset="0"/>
            </a:endParaRPr>
          </a:p>
          <a:p>
            <a:r>
              <a:rPr lang="en-US" sz="33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Eating disorders are complex mental health disorders with the highest mortality rate among the spectrum of mental disorders.</a:t>
            </a:r>
            <a:r>
              <a:rPr lang="en-US" sz="3300" baseline="300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1 </a:t>
            </a:r>
          </a:p>
          <a:p>
            <a:endParaRPr lang="en-US" sz="3300" dirty="0">
              <a:solidFill>
                <a:srgbClr val="000000"/>
              </a:solidFill>
              <a:latin typeface="Uni Sans Book" charset="0"/>
              <a:ea typeface="Uni Sans Book" charset="0"/>
              <a:cs typeface="Uni Sans Book" charset="0"/>
            </a:endParaRPr>
          </a:p>
          <a:p>
            <a:r>
              <a:rPr lang="en-US" sz="33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The symptoms associated with eating disorders include:</a:t>
            </a:r>
          </a:p>
          <a:p>
            <a:pPr marL="1773936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Food restrictive behaviors</a:t>
            </a:r>
          </a:p>
          <a:p>
            <a:pPr marL="1773936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Binge-eating episodes </a:t>
            </a:r>
          </a:p>
          <a:p>
            <a:pPr marL="1773936" lvl="1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Compensatory behaviors like purging through self-induced vomiting, or excessive exercising</a:t>
            </a:r>
            <a:r>
              <a:rPr lang="en-US" sz="3300" baseline="30000" dirty="0">
                <a:solidFill>
                  <a:srgbClr val="000000"/>
                </a:solidFill>
                <a:latin typeface="Uni Sans Book" charset="0"/>
                <a:ea typeface="Uni Sans Book" charset="0"/>
                <a:cs typeface="Uni Sans Book" charset="0"/>
              </a:rPr>
              <a:t>4</a:t>
            </a:r>
          </a:p>
          <a:p>
            <a:endParaRPr lang="en-US" sz="3300" baseline="30000" dirty="0">
              <a:solidFill>
                <a:srgbClr val="000000"/>
              </a:solidFill>
              <a:latin typeface="Uni Sans Book" charset="0"/>
              <a:ea typeface="Uni Sans Book" charset="0"/>
              <a:cs typeface="Uni Sans Book" charset="0"/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The development and pathology of eating disorders is not well understood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</a:rPr>
              <a:t>Current hypothesis is that eating disorders are the result of a neurobiological predisposition and gene-environment interactions</a:t>
            </a:r>
            <a:r>
              <a:rPr lang="en-US" sz="3300" baseline="30000" dirty="0">
                <a:solidFill>
                  <a:srgbClr val="000000"/>
                </a:solidFill>
              </a:rPr>
              <a:t>1</a:t>
            </a:r>
          </a:p>
          <a:p>
            <a:endParaRPr lang="en-US" sz="3300" baseline="30000" dirty="0">
              <a:solidFill>
                <a:srgbClr val="000000"/>
              </a:solidFill>
              <a:latin typeface="Uni Sans Book" charset="0"/>
              <a:ea typeface="Uni Sans Book" charset="0"/>
              <a:cs typeface="Uni Sans Book" charset="0"/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Guidelines for the treatment of eating disorders typically include: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</a:rPr>
              <a:t>Outpatient treatment as the first line of therapy, and nutritional counseling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</a:rPr>
              <a:t>Cognitive-behavioral therapy, family-based therapy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</a:rPr>
              <a:t>Guided self-help as part of the treatment approach</a:t>
            </a:r>
            <a:r>
              <a:rPr lang="en-US" sz="3300" baseline="30000" dirty="0">
                <a:solidFill>
                  <a:srgbClr val="000000"/>
                </a:solidFill>
              </a:rPr>
              <a:t>4</a:t>
            </a:r>
            <a:r>
              <a:rPr lang="en-US" sz="3300" dirty="0">
                <a:solidFill>
                  <a:srgbClr val="000000"/>
                </a:solidFill>
              </a:rPr>
              <a:t>  </a:t>
            </a:r>
            <a:endParaRPr lang="en-US" sz="3300" baseline="30000" dirty="0">
              <a:solidFill>
                <a:srgbClr val="000000"/>
              </a:solidFill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8811512" y="12053516"/>
            <a:ext cx="6967728" cy="9654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31757" y="12269204"/>
            <a:ext cx="6916058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QUICK FACTS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FF"/>
                </a:solidFill>
              </a:rPr>
              <a:t>42% of men diagnosed with an eating disorder identify as homosexual or bisexual​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FF"/>
                </a:solidFill>
              </a:rPr>
              <a:t>Over half of sexual and gender minority youth experienced weight-based victimization from family members and peers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FF"/>
                </a:solidFill>
              </a:rPr>
              <a:t>Transgender people are underrepresented in eating disorder research</a:t>
            </a:r>
          </a:p>
          <a:p>
            <a:pPr fontAlgn="base"/>
            <a:endParaRPr lang="en-US" sz="3300" dirty="0">
              <a:solidFill>
                <a:srgbClr val="FFFFFF"/>
              </a:solidFill>
            </a:endParaRP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9029701" y="5240396"/>
            <a:ext cx="6998367" cy="1421047"/>
            <a:chOff x="9067061" y="6376574"/>
            <a:chExt cx="6998367" cy="142104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9093128" y="6376574"/>
              <a:ext cx="69723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Eating Disorders among the LGBTQ community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7061" y="7684845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8862653" y="6938765"/>
            <a:ext cx="697230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Minority groups such as individuals who are part of the LGBTQ community have been reported to be heavily impacted by eating disorders.</a:t>
            </a:r>
            <a:r>
              <a:rPr lang="en-US" sz="3300" baseline="30000" dirty="0">
                <a:solidFill>
                  <a:srgbClr val="000000"/>
                </a:solidFill>
              </a:rPr>
              <a:t>1-3</a:t>
            </a:r>
          </a:p>
          <a:p>
            <a:endParaRPr lang="en-US" sz="3300" baseline="30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Proper diagnosis and treatment of an eating disorder for LGBTQ-identifying individuals is often overlooked which makes the disorder even more concerning.</a:t>
            </a:r>
            <a:endParaRPr lang="en-US" sz="33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6726954" y="5316979"/>
            <a:ext cx="6972300" cy="904357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Case Report Example </a:t>
              </a: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6736145" y="6661443"/>
            <a:ext cx="697230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Client X is a 29-year-old who identifies as a cis-gender male who is currently in outpatient treatment at The Emily Program for avoidant restrictive food intake disorder (ARFID).</a:t>
            </a:r>
          </a:p>
          <a:p>
            <a:endParaRPr lang="en-US" sz="33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Other accompanying diagnoses include anxiety disorder, and obsessive-compulsive disorder (OCD). </a:t>
            </a:r>
          </a:p>
          <a:p>
            <a:endParaRPr lang="en-US" sz="33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Regarding body image and body dissatisfaction, NB currently reports mild to moderate body dissatisfaction depending on the day.</a:t>
            </a:r>
          </a:p>
          <a:p>
            <a:endParaRPr lang="en-US" sz="33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300" dirty="0">
                <a:solidFill>
                  <a:srgbClr val="000000"/>
                </a:solidFill>
                <a:ea typeface="Open Sans" charset="0"/>
                <a:cs typeface="Open Sans" charset="0"/>
              </a:rPr>
              <a:t>The clients list of “safe foods” is restricted to only pasta with cheese, oatmeal, and brown sugar.</a:t>
            </a:r>
          </a:p>
          <a:p>
            <a:endParaRPr lang="en-US" sz="18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 descr="Section Header "/>
          <p:cNvSpPr txBox="1"/>
          <p:nvPr/>
        </p:nvSpPr>
        <p:spPr>
          <a:xfrm>
            <a:off x="9032566" y="18080918"/>
            <a:ext cx="69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References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31757" y="18654971"/>
            <a:ext cx="697230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rgbClr val="FFFFFF"/>
                </a:solidFill>
              </a:rPr>
              <a:t>McClain Z, Peebles R. Body Image and Eating Disorders Among Lesbian, Gay, Bisexual, and Transgender Youth. </a:t>
            </a:r>
            <a:r>
              <a:rPr lang="en-US" sz="1300" dirty="0" err="1">
                <a:solidFill>
                  <a:srgbClr val="FFFFFF"/>
                </a:solidFill>
              </a:rPr>
              <a:t>Pediatr</a:t>
            </a:r>
            <a:r>
              <a:rPr lang="en-US" sz="1300" dirty="0">
                <a:solidFill>
                  <a:srgbClr val="FFFFFF"/>
                </a:solidFill>
              </a:rPr>
              <a:t> Clin North Am. 2016;63(6):1079-1090. doi:10.1016/j.pcl.2016.07.008</a:t>
            </a:r>
          </a:p>
          <a:p>
            <a:pPr marL="342900" indent="-342900">
              <a:buFont typeface="+mj-lt"/>
              <a:buAutoNum type="arabicPeriod"/>
            </a:pPr>
            <a:endParaRPr lang="en-US" sz="13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rgbClr val="FFFFFF"/>
                </a:solidFill>
              </a:rPr>
              <a:t>Parker LL, </a:t>
            </a:r>
            <a:r>
              <a:rPr lang="en-US" sz="1300" dirty="0" err="1">
                <a:solidFill>
                  <a:srgbClr val="FFFFFF"/>
                </a:solidFill>
              </a:rPr>
              <a:t>Harriger</a:t>
            </a:r>
            <a:r>
              <a:rPr lang="en-US" sz="1300" dirty="0">
                <a:solidFill>
                  <a:srgbClr val="FFFFFF"/>
                </a:solidFill>
              </a:rPr>
              <a:t> JA. Eating disorders and disordered eating behaviors in the LGBT population: a review of the literature. J Eat </a:t>
            </a:r>
            <a:r>
              <a:rPr lang="en-US" sz="1300" dirty="0" err="1">
                <a:solidFill>
                  <a:srgbClr val="FFFFFF"/>
                </a:solidFill>
              </a:rPr>
              <a:t>Disord</a:t>
            </a:r>
            <a:r>
              <a:rPr lang="en-US" sz="1300" dirty="0">
                <a:solidFill>
                  <a:srgbClr val="FFFFFF"/>
                </a:solidFill>
              </a:rPr>
              <a:t>. 2020;8:51. Published 2020 Oct 16. doi:10.1186/s40337-020-00327-y </a:t>
            </a:r>
          </a:p>
          <a:p>
            <a:pPr marL="342900" indent="-342900">
              <a:buFont typeface="+mj-lt"/>
              <a:buAutoNum type="arabicPeriod"/>
            </a:pPr>
            <a:endParaRPr lang="en-US" sz="13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rgbClr val="FFFFFF"/>
                </a:solidFill>
              </a:rPr>
              <a:t>Nagata JM, </a:t>
            </a:r>
            <a:r>
              <a:rPr lang="en-US" sz="1300" dirty="0" err="1">
                <a:solidFill>
                  <a:srgbClr val="FFFFFF"/>
                </a:solidFill>
              </a:rPr>
              <a:t>Ganson</a:t>
            </a:r>
            <a:r>
              <a:rPr lang="en-US" sz="1300" dirty="0">
                <a:solidFill>
                  <a:srgbClr val="FFFFFF"/>
                </a:solidFill>
              </a:rPr>
              <a:t> KT, Austin SB. Emerging trends in eating disorders among sexual and gender minorities. </a:t>
            </a:r>
            <a:r>
              <a:rPr lang="en-US" sz="1300" dirty="0" err="1">
                <a:solidFill>
                  <a:srgbClr val="FFFFFF"/>
                </a:solidFill>
              </a:rPr>
              <a:t>Curr</a:t>
            </a:r>
            <a:r>
              <a:rPr lang="en-US" sz="1300" dirty="0">
                <a:solidFill>
                  <a:srgbClr val="FFFFFF"/>
                </a:solidFill>
              </a:rPr>
              <a:t> </a:t>
            </a:r>
            <a:r>
              <a:rPr lang="en-US" sz="1300" dirty="0" err="1">
                <a:solidFill>
                  <a:srgbClr val="FFFFFF"/>
                </a:solidFill>
              </a:rPr>
              <a:t>Opin</a:t>
            </a:r>
            <a:r>
              <a:rPr lang="en-US" sz="1300" dirty="0">
                <a:solidFill>
                  <a:srgbClr val="FFFFFF"/>
                </a:solidFill>
              </a:rPr>
              <a:t> Psychiatry. 2020;33(6):562-567. doi:10.1097/YCO.0000000000000645</a:t>
            </a:r>
          </a:p>
          <a:p>
            <a:pPr marL="342900" indent="-342900">
              <a:buFont typeface="+mj-lt"/>
              <a:buAutoNum type="arabicPeriod"/>
            </a:pPr>
            <a:endParaRPr lang="en-US" sz="13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>
                <a:solidFill>
                  <a:srgbClr val="FFFFFF"/>
                </a:solidFill>
              </a:rPr>
              <a:t>Hilbert A, Hoek HW, Schmidt R. Evidence-based clinical guidelines for eating disorders: international comparison. </a:t>
            </a:r>
            <a:r>
              <a:rPr lang="en-US" sz="1300" dirty="0" err="1">
                <a:solidFill>
                  <a:srgbClr val="FFFFFF"/>
                </a:solidFill>
              </a:rPr>
              <a:t>Curr</a:t>
            </a:r>
            <a:r>
              <a:rPr lang="en-US" sz="1300" dirty="0">
                <a:solidFill>
                  <a:srgbClr val="FFFFFF"/>
                </a:solidFill>
              </a:rPr>
              <a:t> </a:t>
            </a:r>
            <a:r>
              <a:rPr lang="en-US" sz="1300" dirty="0" err="1">
                <a:solidFill>
                  <a:srgbClr val="FFFFFF"/>
                </a:solidFill>
              </a:rPr>
              <a:t>Opin</a:t>
            </a:r>
            <a:r>
              <a:rPr lang="en-US" sz="1300" dirty="0">
                <a:solidFill>
                  <a:srgbClr val="FFFFFF"/>
                </a:solidFill>
              </a:rPr>
              <a:t> Psychiatry. 2017;30(6):423-437. doi:10.1097/YCO.0000000000000360  </a:t>
            </a:r>
            <a:endParaRPr lang="en-US" sz="1300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24738093" y="5318015"/>
            <a:ext cx="6972300" cy="1039076"/>
            <a:chOff x="8876146" y="11436391"/>
            <a:chExt cx="6972300" cy="1039076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876146" y="11436391"/>
              <a:ext cx="6972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Management &amp; Outcomes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6146" y="12362691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24738093" y="6769488"/>
            <a:ext cx="74484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Interventions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</a:rPr>
              <a:t>Admit into the adult standard program for eating disorders which includes therapeutically supported meals and snacks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  <a:ea typeface="Open Sans" charset="0"/>
                <a:cs typeface="Open Sans" charset="0"/>
              </a:rPr>
              <a:t>Nutrition education and counseling with registered dietitian, and counselor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0000"/>
                </a:solidFill>
                <a:ea typeface="Open Sans" charset="0"/>
                <a:cs typeface="Open Sans" charset="0"/>
              </a:rPr>
              <a:t>The patient is currently still undergoing outpatient treatment at The Emily Program. </a:t>
            </a:r>
            <a:endParaRPr lang="en-US" sz="1800" dirty="0">
              <a:ea typeface="Open Sans" charset="0"/>
              <a:cs typeface="Open Sans" charset="0"/>
            </a:endParaRP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33961"/>
            <a:ext cx="3877056" cy="950976"/>
          </a:xfrm>
          <a:prstGeom prst="rect">
            <a:avLst/>
          </a:prstGeom>
        </p:spPr>
      </p:pic>
      <p:cxnSp>
        <p:nvCxnSpPr>
          <p:cNvPr id="5" name="Straight Connector 4" descr="Gold rule line divider"/>
          <p:cNvCxnSpPr/>
          <p:nvPr/>
        </p:nvCxnSpPr>
        <p:spPr>
          <a:xfrm>
            <a:off x="8598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16459200" y="5466535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4346568" y="5458380"/>
            <a:ext cx="0" cy="15344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808" y="801493"/>
            <a:ext cx="3974592" cy="26859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C3F6D2-6840-9349-8D7F-D80E7D6D97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758" y="794677"/>
            <a:ext cx="6400800" cy="957551"/>
          </a:xfrm>
          <a:prstGeom prst="rect">
            <a:avLst/>
          </a:prstGeom>
        </p:spPr>
      </p:pic>
      <p:pic>
        <p:nvPicPr>
          <p:cNvPr id="54" name="Picture 53" descr="Gold boundless bar">
            <a:extLst>
              <a:ext uri="{FF2B5EF4-FFF2-40B4-BE49-F238E27FC236}">
                <a16:creationId xmlns:a16="http://schemas.microsoft.com/office/drawing/2014/main" id="{46915197-4910-5649-A973-B65AE1F0A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98" y="6211796"/>
            <a:ext cx="1399032" cy="112776"/>
          </a:xfrm>
          <a:prstGeom prst="rect">
            <a:avLst/>
          </a:prstGeom>
        </p:spPr>
      </p:pic>
      <p:sp>
        <p:nvSpPr>
          <p:cNvPr id="58" name="TextBox 57" descr="Section Header ">
            <a:extLst>
              <a:ext uri="{FF2B5EF4-FFF2-40B4-BE49-F238E27FC236}">
                <a16:creationId xmlns:a16="http://schemas.microsoft.com/office/drawing/2014/main" id="{157E0FA4-8312-D345-8083-5ED18CC72A25}"/>
              </a:ext>
            </a:extLst>
          </p:cNvPr>
          <p:cNvSpPr txBox="1"/>
          <p:nvPr/>
        </p:nvSpPr>
        <p:spPr>
          <a:xfrm>
            <a:off x="24743904" y="12028060"/>
            <a:ext cx="697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Encode Sans Normal Black" charset="0"/>
                <a:ea typeface="Encode Sans Normal Black" charset="0"/>
                <a:cs typeface="Encode Sans Normal Black" charset="0"/>
              </a:rPr>
              <a:t>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27A167-83C9-6C40-B7B6-284FA978FD1B}"/>
              </a:ext>
            </a:extLst>
          </p:cNvPr>
          <p:cNvSpPr/>
          <p:nvPr/>
        </p:nvSpPr>
        <p:spPr>
          <a:xfrm>
            <a:off x="24777700" y="12854849"/>
            <a:ext cx="6967725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Client X continues receiving treatment and counseling for his eating disorder diagnosis. </a:t>
            </a:r>
          </a:p>
          <a:p>
            <a:endParaRPr lang="en-US" sz="3300" dirty="0">
              <a:solidFill>
                <a:srgbClr val="000000"/>
              </a:solidFill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This client has not expressed a connection between his sexual identity and the development of an eating disorder.</a:t>
            </a:r>
          </a:p>
          <a:p>
            <a:endParaRPr lang="en-US" sz="3300" dirty="0">
              <a:solidFill>
                <a:srgbClr val="000000"/>
              </a:solidFill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However, body image concerns have been discussed during one-on-one counseling sessions with the RD.</a:t>
            </a:r>
          </a:p>
          <a:p>
            <a:endParaRPr lang="en-US" sz="3300" dirty="0">
              <a:solidFill>
                <a:srgbClr val="000000"/>
              </a:solidFill>
            </a:endParaRPr>
          </a:p>
          <a:p>
            <a:r>
              <a:rPr lang="en-US" sz="3300" dirty="0">
                <a:solidFill>
                  <a:srgbClr val="000000"/>
                </a:solidFill>
              </a:rPr>
              <a:t>The client has made improvements towards recovery by increasing the number of “safe foods” he can consume.</a:t>
            </a:r>
          </a:p>
        </p:txBody>
      </p:sp>
      <p:pic>
        <p:nvPicPr>
          <p:cNvPr id="40" name="Picture 39" descr="gold boundless bar">
            <a:extLst>
              <a:ext uri="{FF2B5EF4-FFF2-40B4-BE49-F238E27FC236}">
                <a16:creationId xmlns:a16="http://schemas.microsoft.com/office/drawing/2014/main" id="{3438DE82-4C02-A045-8784-74516169CF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609" y="12679558"/>
            <a:ext cx="1399032" cy="1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622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Encode Sans Normal Black</vt:lpstr>
      <vt:lpstr>Open Sans</vt:lpstr>
      <vt:lpstr>Uni Sans Book</vt:lpstr>
      <vt:lpstr>Office Theme</vt:lpstr>
      <vt:lpstr>Eating Disorders Among LGBTQ Individuals &amp; Case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Kari Brothers</cp:lastModifiedBy>
  <cp:revision>27</cp:revision>
  <dcterms:created xsi:type="dcterms:W3CDTF">2018-02-06T21:34:11Z</dcterms:created>
  <dcterms:modified xsi:type="dcterms:W3CDTF">2021-08-19T17:32:49Z</dcterms:modified>
</cp:coreProperties>
</file>